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Title slide. Beyond the Grade: Using AI-assisted speech evaluation to build meaningful data for instruction and program assessment. Anna Lyn McClure, PhD, Technical Documentation Specialist, Office of Communications and Marketing, University of Tennessee, Knoxville. Worked example: SpeechGradebook by ValidBound. Data xUTK 2026, Discovery theme.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Two surfaces, one framework. Left: instructor evaluation review with rubric scores and comments. Right: speaker Practice feedback on mobile with category scores and guidance.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Section divider: Leveraging data for instructors—reclaim time for judgment and surface patterns you can teach from.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Instructor use cases. SpeechGradebook Course Insights Overview: 91 percent class average, Vocal variety strongest, Content room to grow, six evaluations, threshold met, score distribution in the exemplary band. Teach the next speech from the gaps.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Dissertation Fall 2023 shown in a SpeechGradebook-style Course Insights dashboard. Mean communication apprehension by context, entry versus exit. Group, Meeting, Dyadic, and Public speaking all decline. Gap: overall gains arrive after the term; instructors still lack mid-course speech-by-speech category signals.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Section divider: Leveraging data for administrators—comparable performance evidence for program discovery and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Program discovery in a SpeechGradebook-style dashboard: anonymized sections A through E. Similar entry apprehension about 72 to 74; exit gains from about 6 to 17 points by section. Visibility for support and curriculum, not ranking.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Administrator toolkit: aggregate by category; disaggregate by context such as 210 versus 240; export for assessment; stay near Canvas workflows.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Summer 2026 pilot: two pilot instructors, limited completed evaluations, high value of workflow lessons. Fits Data xUTK’s call for lessons learned at any stage.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Pilot barriers: setup friction, video logistics, another system on top of Canvas, trust and data-handling questions. Hinge is Canvas interoperability for rosters, videos, and returning scores and feedback to the gradebook.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Assessment data layer. Traditional path: pre survey, course and speeches, post survey, then ask about improvement. With structured speech evaluation: intake self-assessment, speech rubric categories, map to LO constructs, mid-course and program visibility.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Roadmap: time and capacity; what data can capture; instructors and administrators; pilot lessons; linking learning outcomes to performance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Concrete linkage: evidence such as vocalized pauses; construct such as speaking comfort or CA trajectory; campus use for speaker progress, instructor signal, and program LO evidence. Screenshot compares survey versus practice constructs.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Three takeaways: time plus data; adoption barriers and Canvas; assessment depth by linking performance categories to LO constructs.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Live demo. Open Practice demo in a browser, or scan the QR code. URL: https://www.speechgradebook.com/practice#demo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Questions and discussion. Contact amcclu12@utk.edu and anna@validbound.com. speechgradebook.com and validbound.com. QR code for mailing list signup. Next focus: Canvas or LTI for rosters, video, and feedback return.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Capacity constraint. Illustrative full teaching load: about 7 minutes times 5 assignments times 23 students times 4 classes equals 3,220 minutes, about 54 hours of listening only before scoring or written feedback. Constraint is capacity, not instructor care or skill.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Data infrastructure gap. Teaching produces video, delivery behaviors, content and organization quality, instructor judgment, and written feedback—but institutions usually keep only a letter or total grade, sometimes a rubric total, and end-of-term survey learning-outcome deltas. Category patterns and speech-to-speech trends are rare.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Research foundation from McClure 2025: overall gains on surveys; section variation in exits under a shared curriculum; course context differences such as CMST 210 versus 240; measurement gap—surveys alone leave instructors without mid-course performance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Primary data users. Instructors ask what patterns help teach the next speech and use category profiles and AI draft-then-refine. Administrators ask for comparable evidence across sections and terms and evidence beyond survey-only reports, for supportive discovery not public ranking.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Worked example: SpeechGradebook. Rubric-based AI draft with Qwen 2.5; instructor is grader of record; exportable data. Screenshot shows evaluation review with scores, comments, and instructor controls.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An evaluation as a data record: context, rubric scores, comments, performance signals, judgment trail from model draft to instructor-final, and export for instruction and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200">
                <a:latin typeface="Arial"/>
              </a:rPr>
              <a:t>Workflow video, muted and looping. Upload, AI draft, instructor feedback detail, then Course Insights: large readable metrics—91 percent class average, strongest Vocal variety, room to grow Content, six evaluations, threshold met, score distribution—then a zoomed dashboard crop of those metrics. The grade is not the only product; instructor-finalized evaluations become reusable course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www.speechgradebook.com/practice#demo" TargetMode="External"/><Relationship Id="rId4" Type="http://schemas.openxmlformats.org/officeDocument/2006/relationships/image" Target="../media/image9.png"/><Relationship Id="rId5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microsoft.com/office/2007/relationships/media" Target="../media/media1.mp4"/><Relationship Id="rId4" Type="http://schemas.openxmlformats.org/officeDocument/2006/relationships/video" Target="../media/media1.mp4"/><Relationship Id="rId5" Type="http://schemas.openxmlformats.org/officeDocument/2006/relationships/image" Target="../media/image3.png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502920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0160" y="5943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THE UNIVERSITY OF TENNESSEE, KNOXVILLE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DATA xUTK 2026  ·  DISCOVERY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6596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Arial"/>
              </a:rPr>
              <a:t>Beyond the Grade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803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800" b="0" i="0">
                <a:solidFill>
                  <a:srgbClr val="FFFFFF"/>
                </a:solidFill>
                <a:latin typeface="Arial"/>
              </a:rPr>
              <a:t>Using AI-assisted speech evaluation to build meaningful data</a:t>
            </a:r>
          </a:p>
          <a:p>
            <a:pPr algn="l">
              <a:spcBef>
                <a:spcPts val="400"/>
              </a:spcBef>
            </a:pPr>
            <a:r>
              <a:rPr sz="1800" b="0" i="0">
                <a:solidFill>
                  <a:srgbClr val="FFFFFF"/>
                </a:solidFill>
                <a:latin typeface="Arial"/>
              </a:rPr>
              <a:t>for instruction and program assessment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29768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Arial"/>
              </a:rPr>
              <a:t>Anna Lyn McClure, PhD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75488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Technical Documentation Specialist  ·  Office of Communications and Marketing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12064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University of Tennessee, Knoxville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7150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0C0C0"/>
                </a:solidFill>
                <a:latin typeface="Arial"/>
              </a:rPr>
              <a:t>Worked example: SpeechGradebook (ValidBound)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1 /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777240"/>
            <a:ext cx="10972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TWO SURFACES · ONE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What an assessment looks like—and what the speaker sees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554480"/>
            <a:ext cx="6583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4B4B4B"/>
                </a:solidFill>
                <a:latin typeface="Arial"/>
              </a:rPr>
              <a:t>Instructor — evaluation review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6583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Arial"/>
              </a:rPr>
              <a:t>Rubric scores, comments, instructor as grader of record</a:t>
            </a:r>
          </a:p>
        </p:txBody>
      </p:sp>
      <p:sp>
        <p:nvSpPr>
          <p:cNvPr id="8" name="Rounded Rectangle 7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329184" y="2112264"/>
            <a:ext cx="6748272" cy="2901138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nstructor evaluation review showing rubric section scores and overall comments for an Informative Speech scoring 44 of 50." title="evaluation review hir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148840"/>
            <a:ext cx="6675120" cy="28279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15200" y="155448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4B4B4B"/>
                </a:solidFill>
                <a:latin typeface="Arial"/>
              </a:rPr>
              <a:t>Speaker — Practice feedback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1828800"/>
            <a:ext cx="4389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Arial"/>
              </a:rPr>
              <a:t>Category scores and guidance after a run</a:t>
            </a:r>
          </a:p>
        </p:txBody>
      </p:sp>
      <p:pic>
        <p:nvPicPr>
          <p:cNvPr id="12" name="Picture 11" descr="Mobile Practice feedback screen showing category scores and guidance after a practice run." title="Practice feedbac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9407" y="2148840"/>
            <a:ext cx="2060705" cy="39776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10 / 23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Arial"/>
              </a:rPr>
              <a:t>Leveraging data for instructors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52044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rial"/>
              </a:rPr>
              <a:t>Reclaim time for judgment. Surface patterns you can teach from.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11 / 23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777240"/>
            <a:ext cx="10972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INSTRUCTOR USE CASES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058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What section-level speech data looks like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417320"/>
            <a:ext cx="10972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AI draft → refine → save   ·   Course Insights patterns   ·   Teach the next speech from the gaps</a:t>
            </a:r>
          </a:p>
        </p:txBody>
      </p:sp>
      <p:sp>
        <p:nvSpPr>
          <p:cNvPr id="7" name="Rounded Rectangle 6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2111248" y="1755648"/>
            <a:ext cx="7939024" cy="4489704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peechGradebook Course Insights Overview dashboard. Tabs Courses, Rubrics, Course Insights. Metric pills: Class average 91.0 percent, Strongest area Vocal variety, Room to grow Content, Evaluations 6. 100 percent of scored evaluations met the 60 percent threshold. Score distribution shows all 6 evaluations in the 81 to 100 percent exemplary band." title="course insights metric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680" y="1783080"/>
            <a:ext cx="7884160" cy="44348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12 / 23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777240"/>
            <a:ext cx="10972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DISSERTATION · FALL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05840"/>
            <a:ext cx="7863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What end-of-term surveys already show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338328" y="1435608"/>
            <a:ext cx="7827264" cy="4102989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peechGradebook-style Course Insights dashboard titled Survey outcomes Fall 2023. Mean communication apprehension by context, lower equals less anxious. Entry to exit: Group 16.5 to 15.2; Meeting 17.4 to 15.8; Dyadic 15.7 to 14.9; Public speaking 20.5 to 18.3. Source McClure 2025." title="dissertation ca dashboar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463040"/>
            <a:ext cx="7772400" cy="4048125"/>
          </a:xfrm>
          <a:prstGeom prst="rect">
            <a:avLst/>
          </a:prstGeom>
        </p:spPr>
      </p:pic>
      <p:sp>
        <p:nvSpPr>
          <p:cNvPr id="8" name="Rectangle 7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8321040" y="1554480"/>
            <a:ext cx="3383280" cy="438912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95360" y="182880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The gap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0" y="2377440"/>
            <a:ext cx="29260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300" b="0" i="0">
                <a:solidFill>
                  <a:srgbClr val="FFFFFF"/>
                </a:solidFill>
                <a:latin typeface="Arial"/>
              </a:rPr>
              <a:t>Overall CA drops are real—and significant—but they arrive after the term.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FFFFFF"/>
                </a:solidFill>
                <a:latin typeface="Arial"/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FFFFFF"/>
                </a:solidFill>
                <a:latin typeface="Arial"/>
              </a:rPr>
              <a:t>Instructors still lack mid-course, speech-by-speech category signals between pre and post.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13 / 23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Arial"/>
              </a:rPr>
              <a:t>Leveraging data for administrators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52044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rial"/>
              </a:rPr>
              <a:t>Comparable performance evidence for program discovery and support.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14 / 23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777240"/>
            <a:ext cx="10972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PROGRAM DISCOVERY · MCCLURE,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0584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Sections can exit differently under a shared curriculum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338328" y="1435608"/>
            <a:ext cx="7827264" cy="4102989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peechGradebook-style Course Insights dashboard titled Program discovery sections A through E. Fall 2023 mean total communication apprehension. Entry means cluster near 72 to 74. Exit means range from 55.5 for section A to about 66 to 67 for sections B through E. Lower scores mean less anxiety. Source McClure 2025." title="dissertation sections dashboar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463040"/>
            <a:ext cx="7772400" cy="4048125"/>
          </a:xfrm>
          <a:prstGeom prst="rect">
            <a:avLst/>
          </a:prstGeom>
        </p:spPr>
      </p:pic>
      <p:sp>
        <p:nvSpPr>
          <p:cNvPr id="8" name="Rounded Rectangle 7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8321040" y="1645920"/>
            <a:ext cx="3383280" cy="42062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95360" y="192024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4B4B4B"/>
                </a:solidFill>
                <a:latin typeface="Arial"/>
              </a:rPr>
              <a:t>Why admins care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0" y="2468880"/>
            <a:ext cx="292608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300" b="0" i="0">
                <a:solidFill>
                  <a:srgbClr val="595959"/>
                </a:solidFill>
                <a:latin typeface="Arial"/>
              </a:rPr>
              <a:t>Similar entry (~72–74); exit gains from ~6 to ~17 points by section.</a:t>
            </a:r>
          </a:p>
          <a:p>
            <a:pPr algn="l">
              <a:spcBef>
                <a:spcPts val="200"/>
              </a:spcBef>
            </a:pPr>
            <a:r>
              <a:rPr sz="1300" b="0" i="0">
                <a:solidFill>
                  <a:srgbClr val="595959"/>
                </a:solidFill>
                <a:latin typeface="Arial"/>
              </a:rPr>
              <a:t/>
            </a:r>
          </a:p>
          <a:p>
            <a:pPr algn="l">
              <a:spcBef>
                <a:spcPts val="200"/>
              </a:spcBef>
            </a:pPr>
            <a:r>
              <a:rPr sz="1300" b="0" i="0">
                <a:solidFill>
                  <a:srgbClr val="595959"/>
                </a:solidFill>
                <a:latin typeface="Arial"/>
              </a:rPr>
              <a:t>Visibility for support and curriculum—not public ranking.</a:t>
            </a:r>
          </a:p>
          <a:p>
            <a:pPr algn="l">
              <a:spcBef>
                <a:spcPts val="200"/>
              </a:spcBef>
            </a:pPr>
            <a:r>
              <a:rPr sz="1300" b="0" i="0">
                <a:solidFill>
                  <a:srgbClr val="595959"/>
                </a:solidFill>
                <a:latin typeface="Arial"/>
              </a:rPr>
              <a:t/>
            </a:r>
          </a:p>
          <a:p>
            <a:pPr algn="l">
              <a:spcBef>
                <a:spcPts val="200"/>
              </a:spcBef>
            </a:pPr>
            <a:r>
              <a:rPr sz="1300" b="0" i="0">
                <a:solidFill>
                  <a:srgbClr val="595959"/>
                </a:solidFill>
                <a:latin typeface="Arial"/>
              </a:rPr>
              <a:t>Survey LOs show the pattern; speech-category data would explain it earlier.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15 / 23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ADMINISTRATOR TOOLKIT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What program leads can do with structured speech data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2423160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8200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926080"/>
            <a:ext cx="4892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Aggregate by category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33756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Spot systematic competency gaps across courses</a:t>
            </a:r>
          </a:p>
        </p:txBody>
      </p:sp>
      <p:sp>
        <p:nvSpPr>
          <p:cNvPr id="10" name="Rounded Rectangle 9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6355080" y="210312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75120" y="2423160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8200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0" y="2926080"/>
            <a:ext cx="4892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Disaggregate by context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333756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Compare gen-ed vs. major-context (210 vs 240)</a:t>
            </a:r>
          </a:p>
        </p:txBody>
      </p:sp>
      <p:sp>
        <p:nvSpPr>
          <p:cNvPr id="14" name="Rounded Rectangle 13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548640" y="406908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389120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8200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892040"/>
            <a:ext cx="4892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Export for assessment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530352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Evidence folders without manual rebuild</a:t>
            </a:r>
          </a:p>
        </p:txBody>
      </p:sp>
      <p:sp>
        <p:nvSpPr>
          <p:cNvPr id="18" name="Rounded Rectangle 17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6355080" y="406908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75120" y="4389120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8200"/>
                </a:solidFill>
                <a:latin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5120" y="4892040"/>
            <a:ext cx="4892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Stay near workflows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530352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Prioritize Canvas I/O—reduce side channels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16 / 23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SUMMER 2026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4B4B4B"/>
                </a:solidFill>
                <a:latin typeface="Arial"/>
              </a:rPr>
              <a:t>Adoption lessons—not an efficacy chart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3611880" cy="2194560"/>
          </a:xfrm>
          <a:prstGeom prst="roundRect">
            <a:avLst>
              <a:gd name="adj" fmla="val 6000"/>
            </a:avLst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468880"/>
            <a:ext cx="3246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474720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8200"/>
                </a:solidFill>
                <a:latin typeface="Arial"/>
              </a:rPr>
              <a:t>pilot instructors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4389120" y="2103120"/>
            <a:ext cx="3611880" cy="219456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2468880"/>
            <a:ext cx="3246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4B4B4B"/>
                </a:solidFill>
                <a:latin typeface="Arial"/>
              </a:rPr>
              <a:t>Limited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3474720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595959"/>
                </a:solidFill>
                <a:latin typeface="Arial"/>
              </a:rPr>
              <a:t>completed evaluations</a:t>
            </a:r>
          </a:p>
        </p:txBody>
      </p:sp>
      <p:sp>
        <p:nvSpPr>
          <p:cNvPr id="12" name="Rounded Rectangle 11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8229600" y="2103120"/>
            <a:ext cx="3611880" cy="2194560"/>
          </a:xfrm>
          <a:prstGeom prst="roundRect">
            <a:avLst>
              <a:gd name="adj" fmla="val 6000"/>
            </a:avLst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0" y="2468880"/>
            <a:ext cx="3246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"/>
              </a:rPr>
              <a:t>High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3474720"/>
            <a:ext cx="3246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8200"/>
                </a:solidFill>
                <a:latin typeface="Arial"/>
              </a:rPr>
              <a:t>value of workflow lessons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4754880"/>
            <a:ext cx="109728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500" b="0" i="0">
                <a:solidFill>
                  <a:srgbClr val="595959"/>
                </a:solidFill>
                <a:latin typeface="Arial"/>
              </a:rPr>
              <a:t>Fits Data xUTK’s call for tools, insights, or lessons learned at any stage.</a:t>
            </a:r>
          </a:p>
          <a:p>
            <a:pPr algn="l">
              <a:spcBef>
                <a:spcPts val="800"/>
              </a:spcBef>
            </a:pPr>
            <a:r>
              <a:rPr sz="1500" b="0" i="0">
                <a:solidFill>
                  <a:srgbClr val="595959"/>
                </a:solidFill>
                <a:latin typeface="Arial"/>
              </a:rPr>
              <a:t>Primary yield: what blocks instructors from creating speech data when listening load is already enormous.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17 / 23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94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943600" y="0"/>
            <a:ext cx="6248095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PILOT DISCOVERY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14400"/>
            <a:ext cx="5120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4B4B4B"/>
                </a:solidFill>
                <a:latin typeface="Arial"/>
              </a:rPr>
              <a:t>Barriers to getting started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19456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1.  Setup friction (courses, rubrics, accounts)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97180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2.  Video / submission logistics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74904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3.  Another system on top of Canvas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52628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4.  Trust and data-handling questions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5080" y="50292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THE HINGE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5080" y="914400"/>
            <a:ext cx="5303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2800" b="1" i="0">
                <a:solidFill>
                  <a:srgbClr val="FFFFFF"/>
                </a:solidFill>
                <a:latin typeface="Arial"/>
              </a:rPr>
              <a:t>Canvas</a:t>
            </a:r>
          </a:p>
          <a:p>
            <a:pPr algn="l">
              <a:spcBef>
                <a:spcPts val="200"/>
              </a:spcBef>
            </a:pPr>
            <a:r>
              <a:rPr sz="2800" b="1" i="0">
                <a:solidFill>
                  <a:srgbClr val="FFFFFF"/>
                </a:solidFill>
                <a:latin typeface="Arial"/>
              </a:rPr>
              <a:t>interoperability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46888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rial"/>
              </a:rPr>
              <a:t>•  Rosters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5080" y="31089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rial"/>
              </a:rPr>
              <a:t>•  Videos / submissions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374904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rial"/>
              </a:rPr>
              <a:t>•  Scores &amp; feedback returned to the gradebook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4754880"/>
            <a:ext cx="53035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Without it: side channel + thin datasets.</a:t>
            </a:r>
          </a:p>
          <a:p>
            <a:pPr algn="l">
              <a:spcBef>
                <a:spcPts val="60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With it: a viable instructional and program data pipeline.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18 / 23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ASSESSMENT DATA LAYER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Survey LOs help—but leave a mid-course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0116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595959"/>
                </a:solidFill>
                <a:latin typeface="Arial"/>
              </a:rPr>
              <a:t>Traditional</a:t>
            </a:r>
          </a:p>
        </p:txBody>
      </p:sp>
      <p:sp>
        <p:nvSpPr>
          <p:cNvPr id="7" name="Rounded Rectangle 6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377440"/>
            <a:ext cx="2697480" cy="10058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6517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Pre survey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3429000" y="2377440"/>
            <a:ext cx="2697480" cy="10058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66160" y="26517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Course &amp; speeches</a:t>
            </a:r>
          </a:p>
        </p:txBody>
      </p:sp>
      <p:sp>
        <p:nvSpPr>
          <p:cNvPr id="11" name="Rounded Rectangle 10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6309360" y="2377440"/>
            <a:ext cx="2697480" cy="10058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46520" y="26517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Post survey</a:t>
            </a:r>
          </a:p>
        </p:txBody>
      </p:sp>
      <p:sp>
        <p:nvSpPr>
          <p:cNvPr id="13" name="Rounded Rectangle 12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9189720" y="2377440"/>
            <a:ext cx="2697480" cy="10058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26880" y="26517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“Improvement?”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749039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8200"/>
                </a:solidFill>
                <a:latin typeface="Arial"/>
              </a:rPr>
              <a:t>With structured speech evaluation data</a:t>
            </a:r>
          </a:p>
        </p:txBody>
      </p:sp>
      <p:sp>
        <p:nvSpPr>
          <p:cNvPr id="16" name="Rounded Rectangle 15">
            <a:extLst>
              <a:ext uri="{C183D7F6-B498-43B3-948B-1728B52AA6E4}">
                <ns5:decorative xmlns:ns5="http://schemas.microsoft.com/office/drawing/2017/decorative" val="1"/>
              </a:ext>
            </a:extLst>
          </p:cNvPr>
          <p:cNvSpPr/>
          <p:nvPr/>
        </p:nvSpPr>
        <p:spPr>
          <a:xfrm>
            <a:off x="548640" y="4114800"/>
            <a:ext cx="2697480" cy="14630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526280"/>
            <a:ext cx="2423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Intake self-assessment</a:t>
            </a:r>
          </a:p>
        </p:txBody>
      </p:sp>
      <p:sp>
        <p:nvSpPr>
          <p:cNvPr id="18" name="Rounded Rectangle 17">
            <a:extLst>
              <a:ext uri="{C183D7F6-B498-43B3-948B-1728B52AA6E4}">
                <ns6:decorative xmlns:ns6="http://schemas.microsoft.com/office/drawing/2017/decorative" val="1"/>
              </a:ext>
            </a:extLst>
          </p:cNvPr>
          <p:cNvSpPr/>
          <p:nvPr/>
        </p:nvSpPr>
        <p:spPr>
          <a:xfrm>
            <a:off x="3429000" y="4114800"/>
            <a:ext cx="2697480" cy="14630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66160" y="4526280"/>
            <a:ext cx="2423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Speech rubric categories</a:t>
            </a:r>
          </a:p>
        </p:txBody>
      </p:sp>
      <p:sp>
        <p:nvSpPr>
          <p:cNvPr id="20" name="Rounded Rectangle 19">
            <a:extLst>
              <a:ext uri="{C183D7F6-B498-43B3-948B-1728B52AA6E4}">
                <ns7:decorative xmlns:ns7="http://schemas.microsoft.com/office/drawing/2017/decorative" val="1"/>
              </a:ext>
            </a:extLst>
          </p:cNvPr>
          <p:cNvSpPr/>
          <p:nvPr/>
        </p:nvSpPr>
        <p:spPr>
          <a:xfrm>
            <a:off x="6309360" y="4114800"/>
            <a:ext cx="2697480" cy="14630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4526280"/>
            <a:ext cx="2423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B4B4B"/>
                </a:solidFill>
                <a:latin typeface="Arial"/>
              </a:rPr>
              <a:t>Map to LO constructs</a:t>
            </a:r>
          </a:p>
        </p:txBody>
      </p:sp>
      <p:sp>
        <p:nvSpPr>
          <p:cNvPr id="22" name="Rounded Rectangle 21">
            <a:extLst>
              <a:ext uri="{C183D7F6-B498-43B3-948B-1728B52AA6E4}">
                <ns8:decorative xmlns:ns8="http://schemas.microsoft.com/office/drawing/2017/decorative" val="1"/>
              </a:ext>
            </a:extLst>
          </p:cNvPr>
          <p:cNvSpPr/>
          <p:nvPr/>
        </p:nvSpPr>
        <p:spPr>
          <a:xfrm>
            <a:off x="9189720" y="4114800"/>
            <a:ext cx="2697480" cy="1463040"/>
          </a:xfrm>
          <a:prstGeom prst="roundRect">
            <a:avLst>
              <a:gd name="adj" fmla="val 6000"/>
            </a:avLst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26880" y="4526280"/>
            <a:ext cx="2423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Mid-course + program visibility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19 / 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ROADMAP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4B4B4B"/>
                </a:solidFill>
                <a:latin typeface="Arial"/>
              </a:rPr>
              <a:t>What we’ll cover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011680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8200"/>
                </a:solidFill>
                <a:latin typeface="Arial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0116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Time &amp; 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5040" y="201168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The listening load behind speech evaluation</a:t>
            </a:r>
          </a:p>
        </p:txBody>
      </p:sp>
      <p:sp>
        <p:nvSpPr>
          <p:cNvPr id="9" name="Rectangle 8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1371600" y="2514600"/>
            <a:ext cx="10058400" cy="9144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788920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8200"/>
                </a:solidFill>
                <a:latin typeface="Arial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78892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What data can capture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5040" y="278892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Structured records with instructor as grader of record</a:t>
            </a:r>
          </a:p>
        </p:txBody>
      </p:sp>
      <p:sp>
        <p:nvSpPr>
          <p:cNvPr id="13" name="Rectangle 12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1371600" y="3291840"/>
            <a:ext cx="10058400" cy="9144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566160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8200"/>
                </a:solidFill>
                <a:latin typeface="Arial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56616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Instructors &amp; administrators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5040" y="356616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How each stakeholder uses the data</a:t>
            </a:r>
          </a:p>
        </p:txBody>
      </p:sp>
      <p:sp>
        <p:nvSpPr>
          <p:cNvPr id="17" name="Rectangle 16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1371600" y="4069080"/>
            <a:ext cx="10058400" cy="9144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343400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8200"/>
                </a:solidFill>
                <a:latin typeface="Arial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434340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Pilot lessons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040" y="434340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Barriers, Canvas, adoption conditions</a:t>
            </a:r>
          </a:p>
        </p:txBody>
      </p:sp>
      <p:sp>
        <p:nvSpPr>
          <p:cNvPr id="21" name="Rectangle 20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1371600" y="4846320"/>
            <a:ext cx="10058400" cy="9144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5120640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8200"/>
                </a:solidFill>
                <a:latin typeface="Arial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12064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Learning outcomes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5040" y="5120640"/>
            <a:ext cx="5486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Linking survey constructs to performance evidence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2 / 23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868680"/>
            <a:ext cx="10972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CONCRETE LINKAGE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430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Performance signals connected to learning outcomes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1783080"/>
            <a:ext cx="3657600" cy="12344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1. Evidence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3317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4B4B4B"/>
                </a:solidFill>
                <a:latin typeface="Arial"/>
              </a:rPr>
              <a:t>Vocalized pauses and related delivery signals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4389120" y="1783080"/>
            <a:ext cx="3657600" cy="12344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17720" y="19659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2. Construct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7720" y="23317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4B4B4B"/>
                </a:solidFill>
                <a:latin typeface="Arial"/>
              </a:rPr>
              <a:t>Speaking comfort / CA trajectory (SGB-CA)</a:t>
            </a:r>
          </a:p>
        </p:txBody>
      </p:sp>
      <p:sp>
        <p:nvSpPr>
          <p:cNvPr id="12" name="Rounded Rectangle 11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8229600" y="1783080"/>
            <a:ext cx="3657600" cy="123444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58200" y="19659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3. Campus 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58200" y="23317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4B4B4B"/>
                </a:solidFill>
                <a:latin typeface="Arial"/>
              </a:rPr>
              <a:t>Speaker progress · instructor signal · program LO evidence</a:t>
            </a:r>
          </a:p>
        </p:txBody>
      </p:sp>
      <p:sp>
        <p:nvSpPr>
          <p:cNvPr id="15" name="Rounded Rectangle 14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540334" y="3236976"/>
            <a:ext cx="11080850" cy="2487168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Diagram linking survey learning-outcome constructs to practice and performance constructs used in speech evaluation, noting informed-by LO tradition rather than direct PRCA-24 or CCS identity." title="learning outcomes hir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" y="3291840"/>
            <a:ext cx="10971122" cy="23774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95959"/>
                </a:solidFill>
                <a:latin typeface="Arial"/>
              </a:rPr>
              <a:t>Survey vs. practice constructs (upscaled for readability) · informed-by LO tradition, not PRCA-24/CCS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20 / 23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TAKEAWAYS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4B4B4B"/>
                </a:solidFill>
                <a:latin typeface="Arial"/>
              </a:rPr>
              <a:t>Three discoveries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01168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33172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8200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2194560"/>
            <a:ext cx="9692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Time +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2560320"/>
            <a:ext cx="9692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Speech evaluation already demands huge listening time. AI-assisted, instructor-refined evaluation can reclaim capacity and leave structured data.</a:t>
            </a:r>
          </a:p>
        </p:txBody>
      </p:sp>
      <p:sp>
        <p:nvSpPr>
          <p:cNvPr id="10" name="Rounded Rectangle 9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548640" y="333756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8200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520440"/>
            <a:ext cx="9692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Adoption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3886200"/>
            <a:ext cx="9692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Barriers to start and Canvas interoperability determine whether that data exists at campus scale.</a:t>
            </a:r>
          </a:p>
        </p:txBody>
      </p:sp>
      <p:sp>
        <p:nvSpPr>
          <p:cNvPr id="14" name="Rounded Rectangle 13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548640" y="4663440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498348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8200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4846320"/>
            <a:ext cx="9692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Assessment depth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5212080"/>
            <a:ext cx="9692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Linking performance categories to LO constructs strengthens evidence beyond survey-only practices—for instructors and administrators.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21 / 23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LIVE DEMO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4B4B4B"/>
                </a:solidFill>
                <a:latin typeface="Arial"/>
              </a:rPr>
              <a:t>Try the product, don’t just look at screenshots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103120"/>
            <a:ext cx="6858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400" b="0" i="0">
                <a:solidFill>
                  <a:srgbClr val="595959"/>
                </a:solidFill>
                <a:latin typeface="Arial"/>
              </a:rPr>
              <a:t>Best in-room option: open the Practice demo in a browser (full screen), then return to PowerPoint.</a:t>
            </a:r>
          </a:p>
          <a:p>
            <a:pPr algn="l">
              <a:spcBef>
                <a:spcPts val="200"/>
              </a:spcBef>
            </a:pPr>
            <a:r>
              <a:rPr sz="1400" b="0" i="0">
                <a:solidFill>
                  <a:srgbClr val="595959"/>
                </a:solidFill>
                <a:latin typeface="Arial"/>
              </a:rPr>
              <a:t/>
            </a:r>
          </a:p>
          <a:p>
            <a:pPr algn="l">
              <a:spcBef>
                <a:spcPts val="200"/>
              </a:spcBef>
            </a:pPr>
            <a:r>
              <a:rPr sz="1400" b="0" i="0">
                <a:solidFill>
                  <a:srgbClr val="595959"/>
                </a:solidFill>
                <a:latin typeface="Arial"/>
              </a:rPr>
              <a:t>Optional: Microsoft 365 “Web Viewer” / LiveWeb add-in can embed a page on a slide if your campus install allows it.</a:t>
            </a:r>
          </a:p>
          <a:p>
            <a:pPr algn="l">
              <a:spcBef>
                <a:spcPts val="200"/>
              </a:spcBef>
            </a:pPr>
            <a:r>
              <a:rPr sz="1400" b="0" i="0">
                <a:solidFill>
                  <a:srgbClr val="595959"/>
                </a:solidFill>
                <a:latin typeface="Arial"/>
              </a:rPr>
              <a:t/>
            </a:r>
          </a:p>
          <a:p>
            <a:pPr algn="l">
              <a:spcBef>
                <a:spcPts val="200"/>
              </a:spcBef>
            </a:pPr>
            <a:r>
              <a:rPr sz="1400" b="0" i="0">
                <a:solidFill>
                  <a:srgbClr val="595959"/>
                </a:solidFill>
                <a:latin typeface="Arial"/>
              </a:rPr>
              <a:t>Click the button in slideshow mode, or scan the QR code.</a:t>
            </a:r>
          </a:p>
        </p:txBody>
      </p:sp>
      <p:sp>
        <p:nvSpPr>
          <p:cNvPr id="7" name="Rounded Rectangle 6" descr="Button: Open Practice demo →. Opens https://www.speechgradebook.com/practice#demo" title="Open Practice demo →">
            <a:hlinkClick r:id="rId3"/>
          </p:cNvPr>
          <p:cNvSpPr/>
          <p:nvPr/>
        </p:nvSpPr>
        <p:spPr>
          <a:xfrm>
            <a:off x="548640" y="4663440"/>
            <a:ext cx="3840480" cy="640080"/>
          </a:xfrm>
          <a:prstGeom prst="roundRect">
            <a:avLst>
              <a:gd name="adj" fmla="val 6000"/>
            </a:avLst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4842662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Open Practice demo 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440680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4B4B4B"/>
                </a:solidFill>
                <a:latin typeface="Arial"/>
              </a:rPr>
              <a:t>https://www.speechgradebook.com/practice#demo</a:t>
            </a:r>
          </a:p>
        </p:txBody>
      </p:sp>
      <p:sp>
        <p:nvSpPr>
          <p:cNvPr id="10" name="Rounded Rectangle 9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8503920" y="1828800"/>
            <a:ext cx="3017520" cy="38404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QR code linking to the SpeechGradebook Practice demo at https://www.speechgradebook.com/practice#demo" title="Practice demo QR co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960" y="2148840"/>
            <a:ext cx="2377440" cy="23774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03920" y="475488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4B4B4B"/>
                </a:solidFill>
                <a:latin typeface="Arial"/>
              </a:rPr>
              <a:t>Scan for Practice demo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22 / 23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65760"/>
            <a:ext cx="347472" cy="347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5840" y="438912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UNIVERSITY OF TENNESSEE, KNOXVILLE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34440"/>
            <a:ext cx="74980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Arial"/>
              </a:rPr>
              <a:t>Questions &amp; discussion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965960"/>
            <a:ext cx="74980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Arial"/>
              </a:rPr>
              <a:t>Anna Lyn McClure, PhD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331720"/>
            <a:ext cx="74980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Technical Documentation Specialist</a:t>
            </a:r>
          </a:p>
          <a:p>
            <a:pPr algn="l">
              <a:spcBef>
                <a:spcPts val="20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Office of Communications and Marketing · UTK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246120"/>
            <a:ext cx="749807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EMAIL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611880"/>
            <a:ext cx="749807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Arial"/>
              </a:rPr>
              <a:t>amcclu12@utk.edu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4023360"/>
            <a:ext cx="749807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Arial"/>
              </a:rPr>
              <a:t>anna@validbound.com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709160"/>
            <a:ext cx="749807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MORE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5029200"/>
            <a:ext cx="74980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speechgradebook.com  ·  validbound.com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577840"/>
            <a:ext cx="74980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300" b="0" i="0">
                <a:solidFill>
                  <a:srgbClr val="FFFFFF"/>
                </a:solidFill>
                <a:latin typeface="Arial"/>
              </a:rPr>
              <a:t>Next focus: Canvas / LTI for rosters, video, and feedback return.</a:t>
            </a:r>
          </a:p>
        </p:txBody>
      </p:sp>
      <p:sp>
        <p:nvSpPr>
          <p:cNvPr id="15" name="Rounded Rectangle 14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8366760" y="1737360"/>
            <a:ext cx="3246120" cy="4160520"/>
          </a:xfrm>
          <a:prstGeom prst="roundRect">
            <a:avLst>
              <a:gd name="adj" fmla="val 6000"/>
            </a:avLst>
          </a:prstGeom>
          <a:solidFill>
            <a:srgbClr val="3A3A3A"/>
          </a:solidFill>
          <a:ln w="12700">
            <a:solidFill>
              <a:srgbClr val="5A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QR code linking to the SpeechGradebook instructor mailing list signup at https://www.speechgradebook.com/updates.html?audience=instructor&amp;from=data-xutk" title="Mailing list QR co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0" y="2057400"/>
            <a:ext cx="2514600" cy="2514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458200" y="4754880"/>
            <a:ext cx="3063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sz="1400" b="1" i="0">
                <a:solidFill>
                  <a:srgbClr val="FFFFFF"/>
                </a:solidFill>
                <a:latin typeface="Arial"/>
              </a:rPr>
              <a:t>Scan to join the</a:t>
            </a:r>
          </a:p>
          <a:p>
            <a:pPr algn="ctr">
              <a:spcBef>
                <a:spcPts val="200"/>
              </a:spcBef>
            </a:pPr>
            <a:r>
              <a:rPr sz="1400" b="1" i="0">
                <a:solidFill>
                  <a:srgbClr val="FFFFFF"/>
                </a:solidFill>
                <a:latin typeface="Arial"/>
              </a:rPr>
              <a:t>mailing list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23 / 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937760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4008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CAPACITY CONSTRAINT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80160"/>
            <a:ext cx="4114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5600" b="1" i="0">
                <a:solidFill>
                  <a:srgbClr val="FFFFFF"/>
                </a:solidFill>
                <a:latin typeface="Arial"/>
              </a:rPr>
              <a:t>≈ 54</a:t>
            </a:r>
          </a:p>
          <a:p>
            <a:pPr algn="l">
              <a:spcBef>
                <a:spcPts val="0"/>
              </a:spcBef>
            </a:pPr>
            <a:r>
              <a:rPr sz="5600" b="1" i="0">
                <a:solidFill>
                  <a:srgbClr val="FFFFFF"/>
                </a:solidFill>
                <a:latin typeface="Arial"/>
              </a:rPr>
              <a:t>hours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383280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Listening only—before scoring or written feedback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4389120"/>
            <a:ext cx="4114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Illustrative full teaching load.</a:t>
            </a:r>
          </a:p>
          <a:p>
            <a:pPr algn="l">
              <a:spcBef>
                <a:spcPts val="600"/>
              </a:spcBef>
            </a:pPr>
            <a:r>
              <a:rPr sz="1400" b="0" i="0">
                <a:solidFill>
                  <a:srgbClr val="FFFFFF"/>
                </a:solidFill>
                <a:latin typeface="Arial"/>
              </a:rPr>
              <a:t>Constraint = capacity, not instructor care or skill.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4960" y="640080"/>
            <a:ext cx="6217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How a semester of speeches adds up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5394960" y="1554480"/>
            <a:ext cx="6126480" cy="8686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0" y="1783080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~7 min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79" y="182880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average speech length (listening)</a:t>
            </a:r>
          </a:p>
        </p:txBody>
      </p:sp>
      <p:sp>
        <p:nvSpPr>
          <p:cNvPr id="12" name="Rounded Rectangle 11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5394960" y="2606040"/>
            <a:ext cx="6126480" cy="8686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0" y="2834640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×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288036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assignments per student</a:t>
            </a:r>
          </a:p>
        </p:txBody>
      </p:sp>
      <p:sp>
        <p:nvSpPr>
          <p:cNvPr id="15" name="Rounded Rectangle 14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5394960" y="3657600"/>
            <a:ext cx="6126480" cy="8686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0" y="3886200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× 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79" y="393192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students per class</a:t>
            </a:r>
          </a:p>
        </p:txBody>
      </p:sp>
      <p:sp>
        <p:nvSpPr>
          <p:cNvPr id="18" name="Rounded Rectangle 17">
            <a:extLst>
              <a:ext uri="{C183D7F6-B498-43B3-948B-1728B52AA6E4}">
                <ns5:decorative xmlns:ns5="http://schemas.microsoft.com/office/drawing/2017/decorative" val="1"/>
              </a:ext>
            </a:extLst>
          </p:cNvPr>
          <p:cNvSpPr/>
          <p:nvPr/>
        </p:nvSpPr>
        <p:spPr>
          <a:xfrm>
            <a:off x="5394960" y="4709159"/>
            <a:ext cx="6126480" cy="8686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0" y="4937759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F8200"/>
                </a:solidFill>
                <a:latin typeface="Arial"/>
              </a:rPr>
              <a:t>×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79" y="4983479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classes in a teaching load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4960" y="5852160"/>
            <a:ext cx="6126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595959"/>
                </a:solidFill>
                <a:latin typeface="Arial"/>
              </a:rPr>
              <a:t>7 × 5 × 23 × 4 = 3,220 minutes ≈ 54 hours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3 / 23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DATA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4B4B4B"/>
                </a:solidFill>
                <a:latin typeface="Arial"/>
              </a:rPr>
              <a:t>Rich judgment is produced.
Little of it becomes reusable data.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595959"/>
                </a:solidFill>
                <a:latin typeface="Arial"/>
              </a:rPr>
              <a:t>What teaching produces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3464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•  Video performances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290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•  Delivery behaviors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02336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•  Content &amp; organization quality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61772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•  Instructor judgment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21208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4B4B4B"/>
                </a:solidFill>
                <a:latin typeface="Arial"/>
              </a:rPr>
              <a:t>•  Written feedback &amp; rubric scores</a:t>
            </a:r>
          </a:p>
        </p:txBody>
      </p:sp>
      <p:sp>
        <p:nvSpPr>
          <p:cNvPr id="12" name="Rectangle 11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6309360" y="2377440"/>
            <a:ext cx="5303520" cy="36576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260604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8200"/>
                </a:solidFill>
                <a:latin typeface="Arial"/>
              </a:rPr>
              <a:t>What institutions usually keep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31089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F7A55"/>
                </a:solidFill>
                <a:latin typeface="Arial"/>
              </a:rPr>
              <a:t>Kept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3108960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Letter or total grade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3547872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F7A55"/>
                </a:solidFill>
                <a:latin typeface="Arial"/>
              </a:rPr>
              <a:t>Kept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0" y="3547872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Sometimes a rubric total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3986784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F7A55"/>
                </a:solidFill>
                <a:latin typeface="Arial"/>
              </a:rPr>
              <a:t>Kept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3986784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End-of-term survey LO deltas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0" y="4425696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B8C0CA"/>
                </a:solidFill>
                <a:latin typeface="Arial"/>
              </a:rPr>
              <a:t>Rare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0" y="4425696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Category patterns by section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486460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B8C0CA"/>
                </a:solidFill>
                <a:latin typeface="Arial"/>
              </a:rPr>
              <a:t>Rare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0" y="4864608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Speech-to-speech trends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0" y="5303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B8C0CA"/>
                </a:solidFill>
                <a:latin typeface="Arial"/>
              </a:rPr>
              <a:t>Rare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89520" y="5303520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Comparable section evidence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4 / 23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RESEARCH FOUNDATION  ·  McClure (2025)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4B4B4B"/>
                </a:solidFill>
                <a:latin typeface="Arial"/>
              </a:rPr>
              <a:t>What longitudinal LO assessment already showed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237744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Overall gains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4892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Pre→post surveys show movement in competence and related outcomes at the program/course level.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6355080" y="210312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0" y="237744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Section variation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2880360"/>
            <a:ext cx="4892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Students often enter similarly but exit at different levels by section—under a shared curriculum.</a:t>
            </a:r>
          </a:p>
        </p:txBody>
      </p:sp>
      <p:sp>
        <p:nvSpPr>
          <p:cNvPr id="12" name="Rounded Rectangle 11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548640" y="406908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434340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Course context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4846320"/>
            <a:ext cx="4892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CMST 210 and 240 are not interchangeable; apprehension patterns differ by course context.</a:t>
            </a:r>
          </a:p>
        </p:txBody>
      </p:sp>
      <p:sp>
        <p:nvSpPr>
          <p:cNvPr id="15" name="Rounded Rectangle 14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6355080" y="4069080"/>
            <a:ext cx="553212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75120" y="4343400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Measurement gap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75120" y="4846320"/>
            <a:ext cx="4892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95959"/>
                </a:solidFill>
                <a:latin typeface="Arial"/>
              </a:rPr>
              <a:t>Survey snapshots alone leave instructors without mid-course performance evidence admins can also compare.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5 / 23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89904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6089904" y="0"/>
            <a:ext cx="609904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PRIMARY DATA USERS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051560"/>
            <a:ext cx="5120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Arial"/>
              </a:rPr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1945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•  What patterns help me teach the next speech?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8803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•  Category-level section profiles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5661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•  Speech-to-speech trends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2519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Arial"/>
              </a:rPr>
              <a:t>•  AI draft → refine to reclaim time for judgment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54864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PRIMARY DATA USERS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1051560"/>
            <a:ext cx="5120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B4B4B"/>
                </a:solidFill>
                <a:latin typeface="Arial"/>
              </a:rPr>
              <a:t>Administrators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7960" y="21945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•  Comparable evidence across sections and terms?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28803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•  Do course contexts differ (e.g., 210 vs 240)?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60" y="35661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•  Evidence beyond survey-only LO reports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4251960"/>
            <a:ext cx="5120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95959"/>
                </a:solidFill>
                <a:latin typeface="Arial"/>
              </a:rPr>
              <a:t>•  Supportive discovery—not public ranking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8C8C8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C8C8C8"/>
                </a:solidFill>
                <a:latin typeface="Arial"/>
              </a:rPr>
              <a:t>6 / 23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868680"/>
            <a:ext cx="10972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A WORKED 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430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4B4B4B"/>
                </a:solidFill>
                <a:latin typeface="Arial"/>
              </a:rPr>
              <a:t>One response: AI drafts, instructors decide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45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SpeechGradebook  ·  Rubric-based  ·  Qwen 2.5 draft  ·  Instructor is grader of record  ·  Exportable data</a:t>
            </a:r>
          </a:p>
        </p:txBody>
      </p:sp>
      <p:sp>
        <p:nvSpPr>
          <p:cNvPr id="7" name="Rounded Rectangle 6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1493401" y="2048256"/>
            <a:ext cx="9174717" cy="3950208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peechGradebook evaluation review for Informative Speech dated 6/2/2026. Overall score 44 of 50 (88 percent). Section scores: Content 20 of 22, Organization 9 of 13, Delivery 15 of 15. Overall comments describe confident delivery and well-organized content. Actions: Edit, Move to Different Student, Download Report." title="evaluation review hir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265" y="2103120"/>
            <a:ext cx="9064989" cy="38404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6035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95959"/>
                </a:solidFill>
                <a:latin typeface="Arial"/>
              </a:rPr>
              <a:t>Evaluation review — scores, comments, instructor controls (SpeechGradebook Pro)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7 / 23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601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DATA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280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4B4B4B"/>
                </a:solidFill>
                <a:latin typeface="Arial"/>
              </a:rPr>
              <a:t>An evaluation as a data record—not only a grade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48640" y="219456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56032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Context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Course · section · assignment · term</a:t>
            </a:r>
          </a:p>
        </p:txBody>
      </p:sp>
      <p:sp>
        <p:nvSpPr>
          <p:cNvPr id="9" name="Rounded Rectangle 8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4389120" y="219456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256032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Rubric scores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306324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Categories and criteria with point values</a:t>
            </a:r>
          </a:p>
        </p:txBody>
      </p:sp>
      <p:sp>
        <p:nvSpPr>
          <p:cNvPr id="12" name="Rounded Rectangle 11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8229600" y="219456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03920" y="256032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Comments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0" y="306324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Per-category + overall; instructor voice retained</a:t>
            </a:r>
          </a:p>
        </p:txBody>
      </p:sp>
      <p:sp>
        <p:nvSpPr>
          <p:cNvPr id="15" name="Rounded Rectangle 14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548640" y="416052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452628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Performance signals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02920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Transcript · delivery observations</a:t>
            </a:r>
          </a:p>
        </p:txBody>
      </p:sp>
      <p:sp>
        <p:nvSpPr>
          <p:cNvPr id="18" name="Rounded Rectangle 17">
            <a:extLst>
              <a:ext uri="{C183D7F6-B498-43B3-948B-1728B52AA6E4}">
                <ns5:decorative xmlns:ns5="http://schemas.microsoft.com/office/drawing/2017/decorative" val="1"/>
              </a:ext>
            </a:extLst>
          </p:cNvPr>
          <p:cNvSpPr/>
          <p:nvPr/>
        </p:nvSpPr>
        <p:spPr>
          <a:xfrm>
            <a:off x="4389120" y="416052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63440" y="452628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Judgment trail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440" y="502920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Model draft vs. instructor-final refinements</a:t>
            </a:r>
          </a:p>
        </p:txBody>
      </p:sp>
      <p:sp>
        <p:nvSpPr>
          <p:cNvPr id="21" name="Rounded Rectangle 20">
            <a:extLst>
              <a:ext uri="{C183D7F6-B498-43B3-948B-1728B52AA6E4}">
                <ns6:decorative xmlns:ns6="http://schemas.microsoft.com/office/drawing/2017/decorative" val="1"/>
              </a:ext>
            </a:extLst>
          </p:cNvPr>
          <p:cNvSpPr/>
          <p:nvPr/>
        </p:nvSpPr>
        <p:spPr>
          <a:xfrm>
            <a:off x="8229600" y="4160520"/>
            <a:ext cx="3611880" cy="178308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03920" y="452628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B4B4B"/>
                </a:solidFill>
                <a:latin typeface="Arial"/>
              </a:rPr>
              <a:t>Export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5029200"/>
            <a:ext cx="3063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95959"/>
                </a:solidFill>
                <a:latin typeface="Arial"/>
              </a:rPr>
              <a:t>CSV / reports for instruction and assessment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8 / 23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>
            <a:extLst>
              <a:ext uri="{C183D7F6-B498-43B3-948B-1728B52AA6E4}">
                <ns0:decorative xmlns:ns0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University of Tennessee Power T logo" title="UT Power 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56032"/>
            <a:ext cx="34747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658368"/>
            <a:ext cx="10972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8200"/>
                </a:solidFill>
                <a:latin typeface="Arial"/>
              </a:rPr>
              <a:t>WORKFLOW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4B4B4B"/>
                </a:solidFill>
                <a:latin typeface="Arial"/>
              </a:rPr>
              <a:t>Draft → refine → structured campus data</a:t>
            </a:r>
          </a:p>
        </p:txBody>
      </p:sp>
      <p:sp>
        <p:nvSpPr>
          <p:cNvPr id="6" name="Rounded Rectangle 5">
            <a:extLst>
              <a:ext uri="{C183D7F6-B498-43B3-948B-1728B52AA6E4}">
                <ns1:decorative xmlns:ns1="http://schemas.microsoft.com/office/drawing/2017/decorative" val="1"/>
              </a:ext>
            </a:extLst>
          </p:cNvPr>
          <p:cNvSpPr/>
          <p:nvPr/>
        </p:nvSpPr>
        <p:spPr>
          <a:xfrm>
            <a:off x="502920" y="1325880"/>
            <a:ext cx="2148840" cy="438912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408176"/>
            <a:ext cx="2148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4B4B4B"/>
                </a:solidFill>
                <a:latin typeface="Arial"/>
              </a:rPr>
              <a:t>1. Upload + rubric</a:t>
            </a:r>
          </a:p>
        </p:txBody>
      </p:sp>
      <p:sp>
        <p:nvSpPr>
          <p:cNvPr id="8" name="Rounded Rectangle 7">
            <a:extLst>
              <a:ext uri="{C183D7F6-B498-43B3-948B-1728B52AA6E4}">
                <ns2:decorative xmlns:ns2="http://schemas.microsoft.com/office/drawing/2017/decorative" val="1"/>
              </a:ext>
            </a:extLst>
          </p:cNvPr>
          <p:cNvSpPr/>
          <p:nvPr/>
        </p:nvSpPr>
        <p:spPr>
          <a:xfrm>
            <a:off x="2788920" y="1325880"/>
            <a:ext cx="2148840" cy="438912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88920" y="1408176"/>
            <a:ext cx="2148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4B4B4B"/>
                </a:solidFill>
                <a:latin typeface="Arial"/>
              </a:rPr>
              <a:t>2. AI draft</a:t>
            </a:r>
          </a:p>
        </p:txBody>
      </p:sp>
      <p:sp>
        <p:nvSpPr>
          <p:cNvPr id="10" name="Rounded Rectangle 9">
            <a:extLst>
              <a:ext uri="{C183D7F6-B498-43B3-948B-1728B52AA6E4}">
                <ns3:decorative xmlns:ns3="http://schemas.microsoft.com/office/drawing/2017/decorative" val="1"/>
              </a:ext>
            </a:extLst>
          </p:cNvPr>
          <p:cNvSpPr/>
          <p:nvPr/>
        </p:nvSpPr>
        <p:spPr>
          <a:xfrm>
            <a:off x="5074920" y="1325880"/>
            <a:ext cx="2148840" cy="438912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74920" y="1408176"/>
            <a:ext cx="2148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4B4B4B"/>
                </a:solidFill>
                <a:latin typeface="Arial"/>
              </a:rPr>
              <a:t>3. Instructor refines</a:t>
            </a:r>
          </a:p>
        </p:txBody>
      </p:sp>
      <p:sp>
        <p:nvSpPr>
          <p:cNvPr id="12" name="Rounded Rectangle 11">
            <a:extLst>
              <a:ext uri="{C183D7F6-B498-43B3-948B-1728B52AA6E4}">
                <ns4:decorative xmlns:ns4="http://schemas.microsoft.com/office/drawing/2017/decorative" val="1"/>
              </a:ext>
            </a:extLst>
          </p:cNvPr>
          <p:cNvSpPr/>
          <p:nvPr/>
        </p:nvSpPr>
        <p:spPr>
          <a:xfrm>
            <a:off x="7360920" y="1325880"/>
            <a:ext cx="2148840" cy="438912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60920" y="1408176"/>
            <a:ext cx="2148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4B4B4B"/>
                </a:solidFill>
                <a:latin typeface="Arial"/>
              </a:rPr>
              <a:t>4. Saved evaluation</a:t>
            </a:r>
          </a:p>
        </p:txBody>
      </p:sp>
      <p:sp>
        <p:nvSpPr>
          <p:cNvPr id="14" name="Rounded Rectangle 13">
            <a:extLst>
              <a:ext uri="{C183D7F6-B498-43B3-948B-1728B52AA6E4}">
                <ns5:decorative xmlns:ns5="http://schemas.microsoft.com/office/drawing/2017/decorative" val="1"/>
              </a:ext>
            </a:extLst>
          </p:cNvPr>
          <p:cNvSpPr/>
          <p:nvPr/>
        </p:nvSpPr>
        <p:spPr>
          <a:xfrm>
            <a:off x="9646920" y="1325880"/>
            <a:ext cx="2148840" cy="438912"/>
          </a:xfrm>
          <a:prstGeom prst="roundRect">
            <a:avLst>
              <a:gd name="adj" fmla="val 6000"/>
            </a:avLst>
          </a:prstGeom>
          <a:solidFill>
            <a:srgbClr val="FF8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46920" y="1408176"/>
            <a:ext cx="2148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5. Campus data</a:t>
            </a:r>
          </a:p>
        </p:txBody>
      </p:sp>
      <p:sp>
        <p:nvSpPr>
          <p:cNvPr id="16" name="Rounded Rectangle 15">
            <a:extLst>
              <a:ext uri="{C183D7F6-B498-43B3-948B-1728B52AA6E4}">
                <ns6:decorative xmlns:ns6="http://schemas.microsoft.com/office/drawing/2017/decorative" val="1"/>
              </a:ext>
            </a:extLst>
          </p:cNvPr>
          <p:cNvSpPr/>
          <p:nvPr/>
        </p:nvSpPr>
        <p:spPr>
          <a:xfrm>
            <a:off x="2361031" y="1837943"/>
            <a:ext cx="7469632" cy="4233672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D0D0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workflow-loop.mp4" descr="Muted looping video. Steps: upload recording; running evaluation; section scores and instructor feedback; then large Course Insights metrics—91 percent class average, strongest area Vocal variety, room to grow Content, 6 evaluations, threshold met, and score distribution—followed by a zoomed Course Insights dashboard crop of those same metrics." title="Evaluation workflow video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7607" y="1874519"/>
            <a:ext cx="7396480" cy="41605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48640" y="6108191"/>
            <a:ext cx="11064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95959"/>
                </a:solidFill>
                <a:latin typeface="Arial"/>
              </a:rPr>
              <a:t>Upload → feedback → Course Insights metrics (readable) → dashboard  ·  muted · loops</a:t>
            </a:r>
          </a:p>
        </p:txBody>
      </p:sp>
      <p:sp>
        <p:nvSpPr>
          <p:cNvPr id="19" name="Rounded Rectangle 18">
            <a:extLst>
              <a:ext uri="{C183D7F6-B498-43B3-948B-1728B52AA6E4}">
                <ns7:decorative xmlns:ns7="http://schemas.microsoft.com/office/drawing/2017/decorative" val="1"/>
              </a:ext>
            </a:extLst>
          </p:cNvPr>
          <p:cNvSpPr/>
          <p:nvPr/>
        </p:nvSpPr>
        <p:spPr>
          <a:xfrm>
            <a:off x="548640" y="5806440"/>
            <a:ext cx="11064240" cy="502920"/>
          </a:xfrm>
          <a:prstGeom prst="roundRect">
            <a:avLst>
              <a:gd name="adj" fmla="val 6000"/>
            </a:avLst>
          </a:prstGeom>
          <a:solidFill>
            <a:srgbClr val="2E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589788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rial"/>
              </a:rPr>
              <a:t>The grade is not the only product—the instructor-finalized evaluation is reusable evidence.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37960"/>
            <a:ext cx="9144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595959"/>
                </a:solidFill>
                <a:latin typeface="Arial"/>
              </a:rPr>
              <a:t>Data xUTK 2026  ·  Discovery  ·  University of Tennessee, Knoxville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3272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595959"/>
                </a:solidFill>
                <a:latin typeface="Arial"/>
              </a:rPr>
              <a:t>9 / 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0">
                <p:cTn id="2" fill="hold" display="0" dur="indefinite" repeatCount="indefinite">
                  <p:stCondLst>
                    <p:cond delay="0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the Grade: Using AI-Assisted Speech Evaluation to Build Meaningful Data for Instruction and Program Assessment</dc:title>
  <dc:subject>Data xUTK 2026 · Discovery · University of Tennessee, Knoxville</dc:subject>
  <dc:creator>Anna Lyn McClure, PhD</dc:creator>
  <cp:keywords>Data xUTK; speech evaluation; learning outcomes; SpeechGradebook; University of Tennessee; accessibility</cp:keywords>
  <dc:description>UTK Smokey-themed deck for Data xUTK 2026. Images and the workflow video include alternative text; slides include speaker notes.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>Conference presentation</cp:category>
</cp:coreProperties>
</file>